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4"/>
  </p:notesMasterIdLst>
  <p:sldIdLst>
    <p:sldId id="369" r:id="rId2"/>
    <p:sldId id="370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06"/>
    <p:restoredTop sz="84352" autoAdjust="0"/>
  </p:normalViewPr>
  <p:slideViewPr>
    <p:cSldViewPr snapToGrid="0">
      <p:cViewPr varScale="1">
        <p:scale>
          <a:sx n="43" d="100"/>
          <a:sy n="43" d="100"/>
        </p:scale>
        <p:origin x="223" y="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ker, Kirk" userId="db297771-ee7e-47b9-ad4f-13b6498c1033" providerId="ADAL" clId="{7D2AAA22-3333-4CD7-B61D-A5D1A04F4FCD}"/>
    <pc:docChg chg="modSld">
      <pc:chgData name="Baker, Kirk" userId="db297771-ee7e-47b9-ad4f-13b6498c1033" providerId="ADAL" clId="{7D2AAA22-3333-4CD7-B61D-A5D1A04F4FCD}" dt="2023-04-25T22:33:30.942" v="1" actId="478"/>
      <pc:docMkLst>
        <pc:docMk/>
      </pc:docMkLst>
      <pc:sldChg chg="delSp modSp">
        <pc:chgData name="Baker, Kirk" userId="db297771-ee7e-47b9-ad4f-13b6498c1033" providerId="ADAL" clId="{7D2AAA22-3333-4CD7-B61D-A5D1A04F4FCD}" dt="2023-04-25T22:33:30.942" v="1" actId="478"/>
        <pc:sldMkLst>
          <pc:docMk/>
          <pc:sldMk cId="1903842740" sldId="370"/>
        </pc:sldMkLst>
        <pc:spChg chg="del mod">
          <ac:chgData name="Baker, Kirk" userId="db297771-ee7e-47b9-ad4f-13b6498c1033" providerId="ADAL" clId="{7D2AAA22-3333-4CD7-B61D-A5D1A04F4FCD}" dt="2023-04-25T22:33:30.942" v="1" actId="478"/>
          <ac:spMkLst>
            <pc:docMk/>
            <pc:sldMk cId="1903842740" sldId="370"/>
            <ac:spMk id="38" creationId="{CCB14935-1B16-4A70-A306-1B13A5EDCD5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49099D-67A3-483A-8588-57031523FB07}" type="datetimeFigureOut">
              <a:rPr lang="en-US" smtClean="0"/>
              <a:t>4/25/2023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38119B-11AC-4126-9713-A7C69F12B72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877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 adverse impacts: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No loss of positions </a:t>
            </a:r>
            <a:r>
              <a:rPr lang="en-US" dirty="0">
                <a:sym typeface="Wingdings" panose="05000000000000000000" pitchFamily="2" charset="2"/>
              </a:rPr>
              <a:t> new hiring and </a:t>
            </a:r>
            <a:r>
              <a:rPr lang="en-US">
                <a:sym typeface="Wingdings" panose="05000000000000000000" pitchFamily="2" charset="2"/>
              </a:rPr>
              <a:t>advancement opportunities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>
                <a:sym typeface="Wingdings" panose="05000000000000000000" pitchFamily="2" charset="2"/>
              </a:rPr>
              <a:t>No </a:t>
            </a:r>
            <a:r>
              <a:rPr lang="en-US" dirty="0">
                <a:sym typeface="Wingdings" panose="05000000000000000000" pitchFamily="2" charset="2"/>
              </a:rPr>
              <a:t>forced relocations  robust organization spread across RTP, DC, and remote duty stations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38119B-11AC-4126-9713-A7C69F12B72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886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D22191-F2FF-4BAE-A5D8-76A31AEC84FC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2548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D737-5F35-4B3F-A2F0-3ECA9CBF513D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55807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D737-5F35-4B3F-A2F0-3ECA9CBF513D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25534840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D737-5F35-4B3F-A2F0-3ECA9CBF513D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068078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D737-5F35-4B3F-A2F0-3ECA9CBF513D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83834210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D737-5F35-4B3F-A2F0-3ECA9CBF513D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6875954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1ECD2-5899-4CAA-B49F-D07D860E2406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716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BDF22-DBD7-4FE1-A073-8CAD3272F4C4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671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D1FE91-9BF0-48E3-B54B-9F17E371301F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150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7BCE4-FE2B-4DF6-9FDE-2BDF497E5ED7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824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460B-3B69-4AA6-BFFB-30CBFC94B958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264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6FC7C-0139-40D9-8235-C6969B206578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088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A52E5-EF77-4FEC-9C76-67360344A760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8555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E5C91-C739-4FA4-A2CF-E5BBAFD1800E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746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4CBF12-F95E-49C1-B7CA-BF9F232775D4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67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67AC9-3F47-487D-B9FC-D280E850BB6B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4632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7D737-5F35-4B3F-A2F0-3ECA9CBF513D}" type="datetime1">
              <a:rPr lang="en-US" smtClean="0"/>
              <a:t>4/25/2023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0E7EEFF-1930-4282-AA33-E5C89E35536F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25" name="Picture 1" descr="Machine generated alternative text:&#10;ÖÖÖ ">
            <a:extLst>
              <a:ext uri="{FF2B5EF4-FFF2-40B4-BE49-F238E27FC236}">
                <a16:creationId xmlns:a16="http://schemas.microsoft.com/office/drawing/2014/main" id="{2DC2CDF2-748A-744C-8771-94BCC7F9FBD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3545" y="103930"/>
            <a:ext cx="3288351" cy="276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92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Line 11">
            <a:extLst>
              <a:ext uri="{FF2B5EF4-FFF2-40B4-BE49-F238E27FC236}">
                <a16:creationId xmlns:a16="http://schemas.microsoft.com/office/drawing/2014/main" id="{C84C5D87-910A-42AC-B532-3CB8C05EDCC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280270" y="3855307"/>
            <a:ext cx="14423" cy="1800246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000"/>
              </a:lnSpc>
            </a:pPr>
            <a:endParaRPr lang="en-US" sz="1000" dirty="0"/>
          </a:p>
        </p:txBody>
      </p:sp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108510" y="509559"/>
            <a:ext cx="7956040" cy="569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12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12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12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12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12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New Organizational Structure – </a:t>
            </a:r>
          </a:p>
          <a:p>
            <a:pPr eaLnBrk="1" hangingPunct="1"/>
            <a:r>
              <a:rPr lang="en-US" altLang="en-US" sz="24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Center for Public Health &amp; Environmental Assessment (Part 1 of 2)</a:t>
            </a:r>
          </a:p>
        </p:txBody>
      </p:sp>
      <p:sp>
        <p:nvSpPr>
          <p:cNvPr id="9" name="Line 11">
            <a:extLst>
              <a:ext uri="{FF2B5EF4-FFF2-40B4-BE49-F238E27FC236}">
                <a16:creationId xmlns:a16="http://schemas.microsoft.com/office/drawing/2014/main" id="{DCFC4E5B-F13A-4A7C-87F6-E8992DD3A0D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552694" y="2679298"/>
            <a:ext cx="0" cy="507740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200"/>
              </a:lnSpc>
            </a:pPr>
            <a:endParaRPr lang="en-US" sz="1200" dirty="0"/>
          </a:p>
        </p:txBody>
      </p:sp>
      <p:sp>
        <p:nvSpPr>
          <p:cNvPr id="20" name="Line 54">
            <a:extLst>
              <a:ext uri="{FF2B5EF4-FFF2-40B4-BE49-F238E27FC236}">
                <a16:creationId xmlns:a16="http://schemas.microsoft.com/office/drawing/2014/main" id="{E5AB0D86-A5EF-401E-8D71-50E89ED0193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299533" y="3020395"/>
            <a:ext cx="0" cy="187755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200"/>
              </a:lnSpc>
            </a:pPr>
            <a:endParaRPr lang="en-US" sz="1050" dirty="0">
              <a:cs typeface="Arial" panose="020B0604020202020204" pitchFamily="34" charset="0"/>
            </a:endParaRPr>
          </a:p>
        </p:txBody>
      </p:sp>
      <p:sp>
        <p:nvSpPr>
          <p:cNvPr id="21" name="Line 54">
            <a:extLst>
              <a:ext uri="{FF2B5EF4-FFF2-40B4-BE49-F238E27FC236}">
                <a16:creationId xmlns:a16="http://schemas.microsoft.com/office/drawing/2014/main" id="{AFDE4867-B792-47AB-A73F-3219C9CFAEA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28837" y="3003317"/>
            <a:ext cx="0" cy="187755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200"/>
              </a:lnSpc>
            </a:pPr>
            <a:endParaRPr lang="en-US" sz="1050" dirty="0">
              <a:cs typeface="Arial" panose="020B0604020202020204" pitchFamily="34" charset="0"/>
            </a:endParaRPr>
          </a:p>
        </p:txBody>
      </p:sp>
      <p:cxnSp>
        <p:nvCxnSpPr>
          <p:cNvPr id="26" name="AutoShape 60">
            <a:extLst>
              <a:ext uri="{FF2B5EF4-FFF2-40B4-BE49-F238E27FC236}">
                <a16:creationId xmlns:a16="http://schemas.microsoft.com/office/drawing/2014/main" id="{DAAB3C23-6334-409E-90CA-98A45452C65C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1578665" y="4385426"/>
            <a:ext cx="451969" cy="308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" name="Line 11">
            <a:extLst>
              <a:ext uri="{FF2B5EF4-FFF2-40B4-BE49-F238E27FC236}">
                <a16:creationId xmlns:a16="http://schemas.microsoft.com/office/drawing/2014/main" id="{5385EE8A-DA33-4616-A59E-543FA561913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818657" y="3877169"/>
            <a:ext cx="2722" cy="2097472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000"/>
              </a:lnSpc>
            </a:pPr>
            <a:endParaRPr lang="en-US" sz="1000" dirty="0"/>
          </a:p>
        </p:txBody>
      </p:sp>
      <p:cxnSp>
        <p:nvCxnSpPr>
          <p:cNvPr id="30" name="AutoShape 60">
            <a:extLst>
              <a:ext uri="{FF2B5EF4-FFF2-40B4-BE49-F238E27FC236}">
                <a16:creationId xmlns:a16="http://schemas.microsoft.com/office/drawing/2014/main" id="{1AC5E005-FE1B-4049-9BD2-B5D9DEACE523}"/>
              </a:ext>
            </a:extLst>
          </p:cNvPr>
          <p:cNvCxnSpPr>
            <a:cxnSpLocks noChangeShapeType="1"/>
            <a:stCxn id="21" idx="1"/>
          </p:cNvCxnSpPr>
          <p:nvPr/>
        </p:nvCxnSpPr>
        <p:spPr bwMode="auto">
          <a:xfrm>
            <a:off x="1828838" y="3003317"/>
            <a:ext cx="8481362" cy="17078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 type="none"/>
            <a:tailEnd type="stealth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7" name="AutoShape 60">
            <a:extLst>
              <a:ext uri="{FF2B5EF4-FFF2-40B4-BE49-F238E27FC236}">
                <a16:creationId xmlns:a16="http://schemas.microsoft.com/office/drawing/2014/main" id="{8ACEFFF8-7DCE-4864-8C63-40BC848CF9B3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571243" y="5173433"/>
            <a:ext cx="459391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" name="AutoShape 60">
            <a:extLst>
              <a:ext uri="{FF2B5EF4-FFF2-40B4-BE49-F238E27FC236}">
                <a16:creationId xmlns:a16="http://schemas.microsoft.com/office/drawing/2014/main" id="{E60950B2-863C-4D18-856B-DD5B90C866A5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058232" y="4415159"/>
            <a:ext cx="457200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" name="AutoShape 60">
            <a:extLst>
              <a:ext uri="{FF2B5EF4-FFF2-40B4-BE49-F238E27FC236}">
                <a16:creationId xmlns:a16="http://schemas.microsoft.com/office/drawing/2014/main" id="{0887D11A-F3BF-4552-8421-22F2A5A86FD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070933" y="5171047"/>
            <a:ext cx="457200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A209C0-D317-4E89-93C6-22CCEA98C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11/05/2021</a:t>
            </a:r>
          </a:p>
        </p:txBody>
      </p:sp>
      <p:cxnSp>
        <p:nvCxnSpPr>
          <p:cNvPr id="48" name="AutoShape 60">
            <a:extLst>
              <a:ext uri="{FF2B5EF4-FFF2-40B4-BE49-F238E27FC236}">
                <a16:creationId xmlns:a16="http://schemas.microsoft.com/office/drawing/2014/main" id="{A18DEB6A-1166-47F8-BFE3-9C693D4EA262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1588961" y="5980389"/>
            <a:ext cx="459391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" name="AutoShape 60">
            <a:extLst>
              <a:ext uri="{FF2B5EF4-FFF2-40B4-BE49-F238E27FC236}">
                <a16:creationId xmlns:a16="http://schemas.microsoft.com/office/drawing/2014/main" id="{411B9C4D-BEA0-44E9-AF0F-7D1BECD2BF72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5282887" y="4417005"/>
            <a:ext cx="457200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7" name="Line 11">
            <a:extLst>
              <a:ext uri="{FF2B5EF4-FFF2-40B4-BE49-F238E27FC236}">
                <a16:creationId xmlns:a16="http://schemas.microsoft.com/office/drawing/2014/main" id="{52C2C5F3-6DA8-4F82-A6AB-F96E779BF51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552694" y="3855307"/>
            <a:ext cx="4280" cy="1315739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000"/>
              </a:lnSpc>
            </a:pPr>
            <a:endParaRPr lang="en-US" sz="1000" dirty="0"/>
          </a:p>
        </p:txBody>
      </p:sp>
      <p:cxnSp>
        <p:nvCxnSpPr>
          <p:cNvPr id="88" name="AutoShape 60">
            <a:extLst>
              <a:ext uri="{FF2B5EF4-FFF2-40B4-BE49-F238E27FC236}">
                <a16:creationId xmlns:a16="http://schemas.microsoft.com/office/drawing/2014/main" id="{730927F8-0552-4563-BF29-D2BD8FB4AEB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5295588" y="5172893"/>
            <a:ext cx="457200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" name="_s1040">
            <a:extLst>
              <a:ext uri="{FF2B5EF4-FFF2-40B4-BE49-F238E27FC236}">
                <a16:creationId xmlns:a16="http://schemas.microsoft.com/office/drawing/2014/main" id="{BF26303E-A106-4F40-A9DD-91876079C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83406" y="1776648"/>
            <a:ext cx="2743200" cy="914400"/>
          </a:xfrm>
          <a:prstGeom prst="round2Same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lIns="57293" tIns="28649" rIns="57293" bIns="28649" anchor="ctr"/>
          <a:lstStyle/>
          <a:p>
            <a:pPr algn="ctr">
              <a:lnSpc>
                <a:spcPts val="1200"/>
              </a:lnSpc>
            </a:pPr>
            <a:r>
              <a:rPr lang="en-US" altLang="en-US" sz="1200" b="1" dirty="0"/>
              <a:t>Center for</a:t>
            </a:r>
          </a:p>
          <a:p>
            <a:pPr algn="ctr">
              <a:lnSpc>
                <a:spcPts val="1200"/>
              </a:lnSpc>
            </a:pPr>
            <a:r>
              <a:rPr lang="en-US" altLang="en-US" sz="1200" b="1" dirty="0"/>
              <a:t>Public Health &amp;</a:t>
            </a:r>
          </a:p>
          <a:p>
            <a:pPr algn="ctr">
              <a:lnSpc>
                <a:spcPts val="1200"/>
              </a:lnSpc>
            </a:pPr>
            <a:r>
              <a:rPr lang="en-US" altLang="en-US" sz="1200" b="1" dirty="0"/>
              <a:t>Environmental Assessment</a:t>
            </a:r>
            <a:endParaRPr lang="en-US" altLang="en-US" sz="1200" dirty="0"/>
          </a:p>
          <a:p>
            <a:pPr algn="ctr">
              <a:lnSpc>
                <a:spcPts val="1200"/>
              </a:lnSpc>
            </a:pPr>
            <a:r>
              <a:rPr lang="en-US" altLang="en-US" sz="1200" dirty="0">
                <a:cs typeface="Arial" panose="020B0604020202020204" pitchFamily="34" charset="0"/>
              </a:rPr>
              <a:t>(NK000000)</a:t>
            </a:r>
            <a:endParaRPr lang="en-US" altLang="en-US" sz="1200" dirty="0"/>
          </a:p>
        </p:txBody>
      </p:sp>
      <p:cxnSp>
        <p:nvCxnSpPr>
          <p:cNvPr id="53" name="AutoShape 60">
            <a:extLst>
              <a:ext uri="{FF2B5EF4-FFF2-40B4-BE49-F238E27FC236}">
                <a16:creationId xmlns:a16="http://schemas.microsoft.com/office/drawing/2014/main" id="{F11407F0-4B16-41B1-A7A9-CDC7F1F884CA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571729" y="1901528"/>
            <a:ext cx="225787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" name="AutoShape 60">
            <a:extLst>
              <a:ext uri="{FF2B5EF4-FFF2-40B4-BE49-F238E27FC236}">
                <a16:creationId xmlns:a16="http://schemas.microsoft.com/office/drawing/2014/main" id="{933EDF78-E0E9-4F7E-BFDD-D2F17D9D3EA6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7571730" y="2518027"/>
            <a:ext cx="234032" cy="2012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" name="Line 11">
            <a:extLst>
              <a:ext uri="{FF2B5EF4-FFF2-40B4-BE49-F238E27FC236}">
                <a16:creationId xmlns:a16="http://schemas.microsoft.com/office/drawing/2014/main" id="{2D5A6482-10D2-4D32-B1B5-86E689832AB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571729" y="1901527"/>
            <a:ext cx="0" cy="616499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000"/>
              </a:lnSpc>
            </a:pPr>
            <a:endParaRPr lang="en-US" sz="1000" dirty="0"/>
          </a:p>
        </p:txBody>
      </p:sp>
      <p:cxnSp>
        <p:nvCxnSpPr>
          <p:cNvPr id="71" name="AutoShape 60">
            <a:extLst>
              <a:ext uri="{FF2B5EF4-FFF2-40B4-BE49-F238E27FC236}">
                <a16:creationId xmlns:a16="http://schemas.microsoft.com/office/drawing/2014/main" id="{FB22B86A-E0F1-4D06-9064-802C9A1F9300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6943779" y="2220940"/>
            <a:ext cx="642001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" name="_s1040">
            <a:extLst>
              <a:ext uri="{FF2B5EF4-FFF2-40B4-BE49-F238E27FC236}">
                <a16:creationId xmlns:a16="http://schemas.microsoft.com/office/drawing/2014/main" id="{E8B178B5-EDA5-479D-A1D0-A9286F4DC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5316" y="1027410"/>
            <a:ext cx="1710115" cy="533753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00" b="1" dirty="0">
                <a:cs typeface="Arial" panose="020B0604020202020204" pitchFamily="34" charset="0"/>
              </a:rPr>
              <a:t>CPHEA Program</a:t>
            </a:r>
          </a:p>
          <a:p>
            <a:pPr algn="ctr">
              <a:lnSpc>
                <a:spcPts val="1000"/>
              </a:lnSpc>
            </a:pPr>
            <a:r>
              <a:rPr lang="en-US" altLang="en-US" sz="1000" b="1" dirty="0">
                <a:cs typeface="Arial" panose="020B0604020202020204" pitchFamily="34" charset="0"/>
              </a:rPr>
              <a:t>Operations Staff</a:t>
            </a:r>
          </a:p>
          <a:p>
            <a:pPr algn="ctr">
              <a:lnSpc>
                <a:spcPts val="1200"/>
              </a:lnSpc>
            </a:pPr>
            <a:r>
              <a:rPr lang="en-US" altLang="en-US" sz="1000" dirty="0">
                <a:cs typeface="Arial" panose="020B0604020202020204" pitchFamily="34" charset="0"/>
              </a:rPr>
              <a:t>(NK0A0000)</a:t>
            </a:r>
          </a:p>
        </p:txBody>
      </p:sp>
      <p:sp>
        <p:nvSpPr>
          <p:cNvPr id="74" name="_s1040">
            <a:extLst>
              <a:ext uri="{FF2B5EF4-FFF2-40B4-BE49-F238E27FC236}">
                <a16:creationId xmlns:a16="http://schemas.microsoft.com/office/drawing/2014/main" id="{1281275D-548F-4852-9003-0C006D5E5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5316" y="1624111"/>
            <a:ext cx="1710113" cy="563673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00" b="1" dirty="0">
                <a:cs typeface="Arial" panose="020B0604020202020204" pitchFamily="34" charset="0"/>
              </a:rPr>
              <a:t>CPHEA Research Planning &amp;</a:t>
            </a:r>
          </a:p>
          <a:p>
            <a:pPr algn="ctr">
              <a:lnSpc>
                <a:spcPts val="1000"/>
              </a:lnSpc>
            </a:pPr>
            <a:r>
              <a:rPr lang="en-US" altLang="en-US" sz="1000" b="1" dirty="0">
                <a:cs typeface="Arial" panose="020B0604020202020204" pitchFamily="34" charset="0"/>
              </a:rPr>
              <a:t>Implementation Staff</a:t>
            </a:r>
          </a:p>
          <a:p>
            <a:pPr algn="ctr">
              <a:lnSpc>
                <a:spcPts val="1200"/>
              </a:lnSpc>
            </a:pPr>
            <a:r>
              <a:rPr lang="en-US" altLang="en-US" sz="1000" dirty="0">
                <a:cs typeface="Arial" panose="020B0604020202020204" pitchFamily="34" charset="0"/>
              </a:rPr>
              <a:t>(NK0B0000)</a:t>
            </a:r>
            <a:endParaRPr lang="en-US" altLang="en-US" sz="1000" dirty="0"/>
          </a:p>
        </p:txBody>
      </p:sp>
      <p:sp>
        <p:nvSpPr>
          <p:cNvPr id="90" name="_s1040">
            <a:extLst>
              <a:ext uri="{FF2B5EF4-FFF2-40B4-BE49-F238E27FC236}">
                <a16:creationId xmlns:a16="http://schemas.microsoft.com/office/drawing/2014/main" id="{19BF3853-FBDA-4174-BCE9-DE11A9E6D1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4547" y="3170942"/>
            <a:ext cx="18288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Chemical &amp; Pollutant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Assessment Division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(NKA00000)</a:t>
            </a:r>
            <a:endParaRPr lang="en-US" altLang="en-US" sz="1050" dirty="0"/>
          </a:p>
        </p:txBody>
      </p:sp>
      <p:sp>
        <p:nvSpPr>
          <p:cNvPr id="91" name="_s1040">
            <a:extLst>
              <a:ext uri="{FF2B5EF4-FFF2-40B4-BE49-F238E27FC236}">
                <a16:creationId xmlns:a16="http://schemas.microsoft.com/office/drawing/2014/main" id="{93041F22-0D33-4716-99B1-E8D98F5E03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3404" y="2114950"/>
            <a:ext cx="1143000" cy="228600"/>
          </a:xfrm>
          <a:prstGeom prst="snip2DiagRect">
            <a:avLst/>
          </a:prstGeom>
          <a:gradFill flip="none" rotWithShape="1">
            <a:gsLst>
              <a:gs pos="5000">
                <a:schemeClr val="accent1">
                  <a:lumMod val="50000"/>
                  <a:lumOff val="50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accent5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57293" tIns="0" rIns="57293" bIns="27432" anchor="ctr"/>
          <a:lstStyle/>
          <a:p>
            <a:pPr algn="ctr">
              <a:lnSpc>
                <a:spcPts val="1200"/>
              </a:lnSpc>
            </a:pPr>
            <a:r>
              <a:rPr lang="en-US" altLang="en-US" sz="800" b="1" dirty="0">
                <a:cs typeface="Arial" panose="020B0604020202020204" pitchFamily="34" charset="0"/>
              </a:rPr>
              <a:t>Title Change</a:t>
            </a:r>
          </a:p>
        </p:txBody>
      </p:sp>
      <p:sp>
        <p:nvSpPr>
          <p:cNvPr id="92" name="_s1040">
            <a:extLst>
              <a:ext uri="{FF2B5EF4-FFF2-40B4-BE49-F238E27FC236}">
                <a16:creationId xmlns:a16="http://schemas.microsoft.com/office/drawing/2014/main" id="{7D1EEE13-3CC8-4BC1-B0E3-F99D409A62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3404" y="2398527"/>
            <a:ext cx="1143000" cy="228600"/>
          </a:xfrm>
          <a:prstGeom prst="roundRect">
            <a:avLst/>
          </a:prstGeom>
          <a:gradFill flip="none" rotWithShape="1">
            <a:gsLst>
              <a:gs pos="5000">
                <a:schemeClr val="accent6">
                  <a:lumMod val="50000"/>
                  <a:lumOff val="50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accent6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57293" tIns="0" rIns="57293" bIns="27432" anchor="ctr"/>
          <a:lstStyle/>
          <a:p>
            <a:pPr algn="ctr">
              <a:lnSpc>
                <a:spcPts val="1200"/>
              </a:lnSpc>
            </a:pPr>
            <a:r>
              <a:rPr lang="en-US" altLang="en-US" sz="800" b="1" dirty="0">
                <a:cs typeface="Arial" panose="020B0604020202020204" pitchFamily="34" charset="0"/>
              </a:rPr>
              <a:t>New Organization</a:t>
            </a:r>
          </a:p>
        </p:txBody>
      </p:sp>
      <p:sp>
        <p:nvSpPr>
          <p:cNvPr id="93" name="_s1040">
            <a:extLst>
              <a:ext uri="{FF2B5EF4-FFF2-40B4-BE49-F238E27FC236}">
                <a16:creationId xmlns:a16="http://schemas.microsoft.com/office/drawing/2014/main" id="{8D382EB4-CB25-4D97-AEB1-B1EC865DE5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3404" y="1828601"/>
            <a:ext cx="1143000" cy="2286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57293" tIns="0" rIns="57293" bIns="27432" anchor="t"/>
          <a:lstStyle/>
          <a:p>
            <a:pPr algn="ctr">
              <a:lnSpc>
                <a:spcPts val="1200"/>
              </a:lnSpc>
            </a:pPr>
            <a:r>
              <a:rPr lang="en-US" altLang="en-US" sz="800" b="1" dirty="0">
                <a:cs typeface="Arial" panose="020B0604020202020204" pitchFamily="34" charset="0"/>
              </a:rPr>
              <a:t>No Change</a:t>
            </a:r>
          </a:p>
        </p:txBody>
      </p:sp>
      <p:sp>
        <p:nvSpPr>
          <p:cNvPr id="94" name="_s1040">
            <a:extLst>
              <a:ext uri="{FF2B5EF4-FFF2-40B4-BE49-F238E27FC236}">
                <a16:creationId xmlns:a16="http://schemas.microsoft.com/office/drawing/2014/main" id="{0CA9AE6E-6734-467E-B7E2-DFEF9CAF68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42" y="4061717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Quantitative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Assessment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(NKAA0000)</a:t>
            </a:r>
            <a:endParaRPr lang="en-US" altLang="en-US" sz="1050" dirty="0"/>
          </a:p>
        </p:txBody>
      </p:sp>
      <p:sp>
        <p:nvSpPr>
          <p:cNvPr id="95" name="_s1040">
            <a:extLst>
              <a:ext uri="{FF2B5EF4-FFF2-40B4-BE49-F238E27FC236}">
                <a16:creationId xmlns:a16="http://schemas.microsoft.com/office/drawing/2014/main" id="{101F2F17-938D-401D-AA02-D88C7B5FE0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0090" y="4053963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Science Assessment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Methods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(NKAB0000)</a:t>
            </a:r>
            <a:endParaRPr lang="en-US" altLang="en-US" sz="1050" dirty="0"/>
          </a:p>
        </p:txBody>
      </p:sp>
      <p:sp>
        <p:nvSpPr>
          <p:cNvPr id="96" name="_s1040">
            <a:extLst>
              <a:ext uri="{FF2B5EF4-FFF2-40B4-BE49-F238E27FC236}">
                <a16:creationId xmlns:a16="http://schemas.microsoft.com/office/drawing/2014/main" id="{B971508E-01B0-4D71-BB3E-FFC41D0096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9788" y="3174673"/>
            <a:ext cx="18288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Health &amp; Environmental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Effects Assessment Division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(NKB00000)</a:t>
            </a:r>
            <a:endParaRPr lang="en-US" altLang="en-US" sz="1050" dirty="0"/>
          </a:p>
        </p:txBody>
      </p:sp>
      <p:sp>
        <p:nvSpPr>
          <p:cNvPr id="97" name="_s1040">
            <a:extLst>
              <a:ext uri="{FF2B5EF4-FFF2-40B4-BE49-F238E27FC236}">
                <a16:creationId xmlns:a16="http://schemas.microsoft.com/office/drawing/2014/main" id="{99D561BB-7975-4EF5-BCCC-E0A5A3F845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0090" y="4843751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Toxic Effects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Assessment Branch (DC)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(NKAD0000)</a:t>
            </a:r>
            <a:endParaRPr lang="en-US" altLang="en-US" sz="1050" dirty="0"/>
          </a:p>
        </p:txBody>
      </p:sp>
      <p:sp>
        <p:nvSpPr>
          <p:cNvPr id="99" name="_s1040">
            <a:extLst>
              <a:ext uri="{FF2B5EF4-FFF2-40B4-BE49-F238E27FC236}">
                <a16:creationId xmlns:a16="http://schemas.microsoft.com/office/drawing/2014/main" id="{B8BACE4E-7C0E-407C-A6CF-73E1486E58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18" y="4851100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Toxic Effects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Assessment Branch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(Cincinnati)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(NKAC0000)</a:t>
            </a:r>
            <a:endParaRPr lang="en-US" altLang="en-US" sz="1050" dirty="0"/>
          </a:p>
        </p:txBody>
      </p:sp>
      <p:sp>
        <p:nvSpPr>
          <p:cNvPr id="100" name="_s1040">
            <a:extLst>
              <a:ext uri="{FF2B5EF4-FFF2-40B4-BE49-F238E27FC236}">
                <a16:creationId xmlns:a16="http://schemas.microsoft.com/office/drawing/2014/main" id="{2B98F1D1-F231-4E14-A54C-F17E738572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40" y="5640483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Toxic Effects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Assessment Branch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(RTP)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(NKAE0000)</a:t>
            </a:r>
            <a:endParaRPr lang="en-US" altLang="en-US" sz="1050" dirty="0"/>
          </a:p>
        </p:txBody>
      </p:sp>
      <p:sp>
        <p:nvSpPr>
          <p:cNvPr id="104" name="_s1040">
            <a:extLst>
              <a:ext uri="{FF2B5EF4-FFF2-40B4-BE49-F238E27FC236}">
                <a16:creationId xmlns:a16="http://schemas.microsoft.com/office/drawing/2014/main" id="{02430C29-B8BD-4F44-B16D-8F519FFEC8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2583" y="4843186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Integrated Health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Assessment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(NKBD0000)</a:t>
            </a:r>
            <a:endParaRPr lang="en-US" altLang="en-US" sz="1050" dirty="0"/>
          </a:p>
        </p:txBody>
      </p:sp>
      <p:sp>
        <p:nvSpPr>
          <p:cNvPr id="106" name="_s1040">
            <a:extLst>
              <a:ext uri="{FF2B5EF4-FFF2-40B4-BE49-F238E27FC236}">
                <a16:creationId xmlns:a16="http://schemas.microsoft.com/office/drawing/2014/main" id="{9429ECD7-C1F2-468A-908E-FC3764DE57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9433" y="5655553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Reproductive &amp;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Developmental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Toxicology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(NKCE0000)</a:t>
            </a:r>
            <a:endParaRPr lang="en-US" altLang="en-US" sz="1050" dirty="0"/>
          </a:p>
        </p:txBody>
      </p:sp>
      <p:sp>
        <p:nvSpPr>
          <p:cNvPr id="108" name="_s1040">
            <a:extLst>
              <a:ext uri="{FF2B5EF4-FFF2-40B4-BE49-F238E27FC236}">
                <a16:creationId xmlns:a16="http://schemas.microsoft.com/office/drawing/2014/main" id="{E4DE084E-91A5-40FB-BA9B-FD6C7F273E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8884" y="4851100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Inhalation Toxicology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Facilities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(NKCC0000)</a:t>
            </a:r>
            <a:endParaRPr lang="en-US" altLang="en-US" sz="1050" dirty="0"/>
          </a:p>
        </p:txBody>
      </p:sp>
      <p:sp>
        <p:nvSpPr>
          <p:cNvPr id="109" name="_s1040">
            <a:extLst>
              <a:ext uri="{FF2B5EF4-FFF2-40B4-BE49-F238E27FC236}">
                <a16:creationId xmlns:a16="http://schemas.microsoft.com/office/drawing/2014/main" id="{49EC59FE-AAA8-4529-B336-703A737D09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8884" y="4048664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Cardiopulmonary &amp;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Immunotoxicology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(NKCA0000)</a:t>
            </a:r>
            <a:endParaRPr lang="en-US" altLang="en-US" sz="1050" dirty="0"/>
          </a:p>
        </p:txBody>
      </p:sp>
      <p:sp>
        <p:nvSpPr>
          <p:cNvPr id="110" name="_s1040">
            <a:extLst>
              <a:ext uri="{FF2B5EF4-FFF2-40B4-BE49-F238E27FC236}">
                <a16:creationId xmlns:a16="http://schemas.microsoft.com/office/drawing/2014/main" id="{D87B972A-C5CE-4B3B-993E-A2412DA874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8980" y="4042526"/>
            <a:ext cx="1693811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Clinical Research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(NKCB0000)</a:t>
            </a:r>
            <a:endParaRPr lang="en-US" altLang="en-US" sz="1050" dirty="0"/>
          </a:p>
        </p:txBody>
      </p:sp>
      <p:sp>
        <p:nvSpPr>
          <p:cNvPr id="111" name="_s1040">
            <a:extLst>
              <a:ext uri="{FF2B5EF4-FFF2-40B4-BE49-F238E27FC236}">
                <a16:creationId xmlns:a16="http://schemas.microsoft.com/office/drawing/2014/main" id="{77E68238-A939-4A46-8C4F-48174523D9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8980" y="4851100"/>
            <a:ext cx="1722659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Neurological &amp; Endocrine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Toxicology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(NKCD0000)</a:t>
            </a:r>
            <a:endParaRPr lang="en-US" altLang="en-US" sz="1050" dirty="0"/>
          </a:p>
        </p:txBody>
      </p:sp>
      <p:sp>
        <p:nvSpPr>
          <p:cNvPr id="112" name="_s1040">
            <a:extLst>
              <a:ext uri="{FF2B5EF4-FFF2-40B4-BE49-F238E27FC236}">
                <a16:creationId xmlns:a16="http://schemas.microsoft.com/office/drawing/2014/main" id="{746A04D5-24F0-406F-87D1-95D1DC7DF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72432" y="3170410"/>
            <a:ext cx="18288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Public Health &amp; Integrated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Toxicology Division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(NKC00000)</a:t>
            </a:r>
            <a:endParaRPr lang="en-US" altLang="en-US" sz="1050" dirty="0"/>
          </a:p>
        </p:txBody>
      </p:sp>
      <p:cxnSp>
        <p:nvCxnSpPr>
          <p:cNvPr id="50" name="AutoShape 60">
            <a:extLst>
              <a:ext uri="{FF2B5EF4-FFF2-40B4-BE49-F238E27FC236}">
                <a16:creationId xmlns:a16="http://schemas.microsoft.com/office/drawing/2014/main" id="{37EEF107-2724-4982-866B-10160CBBA7CF}"/>
              </a:ext>
            </a:extLst>
          </p:cNvPr>
          <p:cNvCxnSpPr>
            <a:cxnSpLocks noChangeShapeType="1"/>
          </p:cNvCxnSpPr>
          <p:nvPr/>
        </p:nvCxnSpPr>
        <p:spPr bwMode="auto">
          <a:xfrm flipH="1" flipV="1">
            <a:off x="7581141" y="1343874"/>
            <a:ext cx="234032" cy="2012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Line 11">
            <a:extLst>
              <a:ext uri="{FF2B5EF4-FFF2-40B4-BE49-F238E27FC236}">
                <a16:creationId xmlns:a16="http://schemas.microsoft.com/office/drawing/2014/main" id="{1E01BEA9-3818-40F6-BFE3-336A812AA40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571729" y="1326402"/>
            <a:ext cx="0" cy="616499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000"/>
              </a:lnSpc>
            </a:pPr>
            <a:endParaRPr lang="en-US" sz="1000" dirty="0"/>
          </a:p>
        </p:txBody>
      </p:sp>
      <p:sp>
        <p:nvSpPr>
          <p:cNvPr id="54" name="_s1040">
            <a:extLst>
              <a:ext uri="{FF2B5EF4-FFF2-40B4-BE49-F238E27FC236}">
                <a16:creationId xmlns:a16="http://schemas.microsoft.com/office/drawing/2014/main" id="{95B4B0C5-2CA5-4EFE-A362-4F4AA6440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80090" y="5655553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Assessment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Management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(NKAF0000)</a:t>
            </a:r>
            <a:endParaRPr lang="en-US" altLang="en-US" sz="1050" dirty="0"/>
          </a:p>
        </p:txBody>
      </p:sp>
      <p:sp>
        <p:nvSpPr>
          <p:cNvPr id="57" name="_s1040">
            <a:extLst>
              <a:ext uri="{FF2B5EF4-FFF2-40B4-BE49-F238E27FC236}">
                <a16:creationId xmlns:a16="http://schemas.microsoft.com/office/drawing/2014/main" id="{D31EA4BB-7B14-436C-A20F-421804F671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231" y="4843186"/>
            <a:ext cx="1647282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Assessment Coordination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&amp; Systems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(NKBE0000)</a:t>
            </a:r>
            <a:endParaRPr lang="en-US" altLang="en-US" sz="1050" dirty="0"/>
          </a:p>
        </p:txBody>
      </p:sp>
      <p:sp>
        <p:nvSpPr>
          <p:cNvPr id="59" name="_s1040">
            <a:extLst>
              <a:ext uri="{FF2B5EF4-FFF2-40B4-BE49-F238E27FC236}">
                <a16:creationId xmlns:a16="http://schemas.microsoft.com/office/drawing/2014/main" id="{C03E2845-0FFD-48A6-8E09-DFD652266D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3231" y="4042526"/>
            <a:ext cx="164395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solidFill>
                  <a:schemeClr val="tx1"/>
                </a:solidFill>
                <a:cs typeface="Arial" panose="020B0604020202020204" pitchFamily="34" charset="0"/>
              </a:rPr>
              <a:t>Hazardous Pollutant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solidFill>
                  <a:schemeClr val="tx1"/>
                </a:solidFill>
                <a:cs typeface="Arial" panose="020B0604020202020204" pitchFamily="34" charset="0"/>
              </a:rPr>
              <a:t>Assessment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solidFill>
                  <a:schemeClr val="tx1"/>
                </a:solidFill>
                <a:cs typeface="Arial" panose="020B0604020202020204" pitchFamily="34" charset="0"/>
              </a:rPr>
              <a:t>(NKBA0000)</a:t>
            </a:r>
            <a:endParaRPr lang="en-US" altLang="en-US" sz="1050" dirty="0">
              <a:solidFill>
                <a:schemeClr val="tx1"/>
              </a:solidFill>
            </a:endParaRPr>
          </a:p>
        </p:txBody>
      </p:sp>
      <p:sp>
        <p:nvSpPr>
          <p:cNvPr id="60" name="_s1040">
            <a:extLst>
              <a:ext uri="{FF2B5EF4-FFF2-40B4-BE49-F238E27FC236}">
                <a16:creationId xmlns:a16="http://schemas.microsoft.com/office/drawing/2014/main" id="{55CAE7A8-03D9-4E35-BE0E-0EFB95450F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5316" y="2272442"/>
            <a:ext cx="1710111" cy="563673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00" b="1" dirty="0">
                <a:cs typeface="Arial" panose="020B0604020202020204" pitchFamily="34" charset="0"/>
              </a:rPr>
              <a:t>CPHEA Research &amp; </a:t>
            </a:r>
          </a:p>
          <a:p>
            <a:pPr algn="ctr">
              <a:lnSpc>
                <a:spcPts val="1000"/>
              </a:lnSpc>
            </a:pPr>
            <a:r>
              <a:rPr lang="en-US" altLang="en-US" sz="1000" b="1" dirty="0">
                <a:cs typeface="Arial" panose="020B0604020202020204" pitchFamily="34" charset="0"/>
              </a:rPr>
              <a:t>Assessment Communication</a:t>
            </a:r>
          </a:p>
          <a:p>
            <a:pPr algn="ctr">
              <a:lnSpc>
                <a:spcPts val="1000"/>
              </a:lnSpc>
            </a:pPr>
            <a:r>
              <a:rPr lang="en-US" altLang="en-US" sz="1000" b="1" dirty="0">
                <a:cs typeface="Arial" panose="020B0604020202020204" pitchFamily="34" charset="0"/>
              </a:rPr>
              <a:t>&amp; Outreach Staff </a:t>
            </a:r>
            <a:r>
              <a:rPr lang="en-US" altLang="en-US" sz="1000" dirty="0">
                <a:cs typeface="Arial" panose="020B0604020202020204" pitchFamily="34" charset="0"/>
              </a:rPr>
              <a:t>(NK0C0000)</a:t>
            </a:r>
            <a:endParaRPr lang="en-US" altLang="en-US" sz="1000" dirty="0"/>
          </a:p>
        </p:txBody>
      </p:sp>
      <p:sp>
        <p:nvSpPr>
          <p:cNvPr id="55" name="Rectangle: Diagonal Corners Snipped 54">
            <a:extLst>
              <a:ext uri="{FF2B5EF4-FFF2-40B4-BE49-F238E27FC236}">
                <a16:creationId xmlns:a16="http://schemas.microsoft.com/office/drawing/2014/main" id="{2710D977-CE75-4883-A932-E74EEF4E603A}"/>
              </a:ext>
            </a:extLst>
          </p:cNvPr>
          <p:cNvSpPr/>
          <p:nvPr/>
        </p:nvSpPr>
        <p:spPr>
          <a:xfrm>
            <a:off x="5715685" y="4042526"/>
            <a:ext cx="1607349" cy="685790"/>
          </a:xfrm>
          <a:prstGeom prst="snip2Diag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127000" dist="381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solidFill>
                  <a:schemeClr val="tx1"/>
                </a:solidFill>
                <a:cs typeface="Arial" panose="020B0604020202020204" pitchFamily="34" charset="0"/>
              </a:rPr>
              <a:t>Integrated Environmental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solidFill>
                  <a:schemeClr val="tx1"/>
                </a:solidFill>
                <a:cs typeface="Arial" panose="020B0604020202020204" pitchFamily="34" charset="0"/>
              </a:rPr>
              <a:t>Assessment Branch</a:t>
            </a:r>
          </a:p>
          <a:p>
            <a:pPr algn="ctr">
              <a:lnSpc>
                <a:spcPts val="1000"/>
              </a:lnSpc>
            </a:pPr>
            <a:r>
              <a:rPr lang="en-US" altLang="en-US" sz="1050" dirty="0">
                <a:solidFill>
                  <a:schemeClr val="tx1"/>
                </a:solidFill>
                <a:cs typeface="Arial" panose="020B0604020202020204" pitchFamily="34" charset="0"/>
              </a:rPr>
              <a:t>(NKBB0000)</a:t>
            </a:r>
            <a:endParaRPr lang="en-US" altLang="en-US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584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Line 11">
            <a:extLst>
              <a:ext uri="{FF2B5EF4-FFF2-40B4-BE49-F238E27FC236}">
                <a16:creationId xmlns:a16="http://schemas.microsoft.com/office/drawing/2014/main" id="{075E1E63-58F5-B827-C391-A6568603C4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02317" y="3103707"/>
            <a:ext cx="4280" cy="1315739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000"/>
              </a:lnSpc>
            </a:pPr>
            <a:endParaRPr lang="en-US" sz="1000" dirty="0"/>
          </a:p>
        </p:txBody>
      </p:sp>
      <p:sp>
        <p:nvSpPr>
          <p:cNvPr id="9" name="Line 11">
            <a:extLst>
              <a:ext uri="{FF2B5EF4-FFF2-40B4-BE49-F238E27FC236}">
                <a16:creationId xmlns:a16="http://schemas.microsoft.com/office/drawing/2014/main" id="{DCFC4E5B-F13A-4A7C-87F6-E8992DD3A0DC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8136168" y="2845371"/>
            <a:ext cx="0" cy="298474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200"/>
              </a:lnSpc>
            </a:pPr>
            <a:endParaRPr lang="en-US" sz="1200" dirty="0"/>
          </a:p>
        </p:txBody>
      </p:sp>
      <p:cxnSp>
        <p:nvCxnSpPr>
          <p:cNvPr id="12" name="AutoShape 60">
            <a:extLst>
              <a:ext uri="{FF2B5EF4-FFF2-40B4-BE49-F238E27FC236}">
                <a16:creationId xmlns:a16="http://schemas.microsoft.com/office/drawing/2014/main" id="{8EAB3366-68B0-4E4A-8A56-4B80F8E0554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6521291" y="6085603"/>
            <a:ext cx="233978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Line 54">
            <a:extLst>
              <a:ext uri="{FF2B5EF4-FFF2-40B4-BE49-F238E27FC236}">
                <a16:creationId xmlns:a16="http://schemas.microsoft.com/office/drawing/2014/main" id="{6136DFE1-6BF1-4EBC-A37C-13F7277B2A7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35102" y="3132681"/>
            <a:ext cx="0" cy="196535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200"/>
              </a:lnSpc>
            </a:pPr>
            <a:endParaRPr lang="en-US" sz="1050" dirty="0">
              <a:cs typeface="Arial" panose="020B0604020202020204" pitchFamily="34" charset="0"/>
            </a:endParaRPr>
          </a:p>
        </p:txBody>
      </p:sp>
      <p:cxnSp>
        <p:nvCxnSpPr>
          <p:cNvPr id="22" name="AutoShape 60">
            <a:extLst>
              <a:ext uri="{FF2B5EF4-FFF2-40B4-BE49-F238E27FC236}">
                <a16:creationId xmlns:a16="http://schemas.microsoft.com/office/drawing/2014/main" id="{12C492F4-567B-4FA9-ACE5-3B16ABA0C22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6535102" y="4513117"/>
            <a:ext cx="225787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" name="Line 11">
            <a:extLst>
              <a:ext uri="{FF2B5EF4-FFF2-40B4-BE49-F238E27FC236}">
                <a16:creationId xmlns:a16="http://schemas.microsoft.com/office/drawing/2014/main" id="{CC41F81D-EF35-4D92-A899-3ED6DEC0FD9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524439" y="3997524"/>
            <a:ext cx="0" cy="2083056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000"/>
              </a:lnSpc>
            </a:pPr>
            <a:endParaRPr lang="en-US" sz="1000" dirty="0"/>
          </a:p>
        </p:txBody>
      </p:sp>
      <p:cxnSp>
        <p:nvCxnSpPr>
          <p:cNvPr id="24" name="AutoShape 60">
            <a:extLst>
              <a:ext uri="{FF2B5EF4-FFF2-40B4-BE49-F238E27FC236}">
                <a16:creationId xmlns:a16="http://schemas.microsoft.com/office/drawing/2014/main" id="{B3BFC6B3-6A4F-4942-A141-6BB9ED6975D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6521291" y="5294766"/>
            <a:ext cx="225787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" name="AutoShape 60">
            <a:extLst>
              <a:ext uri="{FF2B5EF4-FFF2-40B4-BE49-F238E27FC236}">
                <a16:creationId xmlns:a16="http://schemas.microsoft.com/office/drawing/2014/main" id="{1AC5E005-FE1B-4049-9BD2-B5D9DEACE523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4295391" y="3132681"/>
            <a:ext cx="5197477" cy="10405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 type="none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78425D-83F8-4D74-8EF1-3D5D62784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11/05/2021</a:t>
            </a:r>
          </a:p>
        </p:txBody>
      </p:sp>
      <p:sp>
        <p:nvSpPr>
          <p:cNvPr id="34" name="_s1040">
            <a:extLst>
              <a:ext uri="{FF2B5EF4-FFF2-40B4-BE49-F238E27FC236}">
                <a16:creationId xmlns:a16="http://schemas.microsoft.com/office/drawing/2014/main" id="{3B64FDC1-404F-46ED-B4B1-B04DB2140D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4568" y="1891576"/>
            <a:ext cx="2743200" cy="914400"/>
          </a:xfrm>
          <a:prstGeom prst="round2SameRect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/>
          </a:sp3d>
        </p:spPr>
        <p:txBody>
          <a:bodyPr wrap="none" lIns="57293" tIns="28649" rIns="57293" bIns="28649" anchor="ctr"/>
          <a:lstStyle/>
          <a:p>
            <a:pPr algn="ctr">
              <a:lnSpc>
                <a:spcPts val="1200"/>
              </a:lnSpc>
            </a:pPr>
            <a:r>
              <a:rPr lang="en-US" altLang="en-US" sz="1200" b="1" dirty="0"/>
              <a:t>Center for</a:t>
            </a:r>
          </a:p>
          <a:p>
            <a:pPr algn="ctr">
              <a:lnSpc>
                <a:spcPts val="1200"/>
              </a:lnSpc>
            </a:pPr>
            <a:r>
              <a:rPr lang="en-US" altLang="en-US" sz="1200" b="1" dirty="0"/>
              <a:t>Public Health &amp;</a:t>
            </a:r>
          </a:p>
          <a:p>
            <a:pPr algn="ctr">
              <a:lnSpc>
                <a:spcPts val="1200"/>
              </a:lnSpc>
            </a:pPr>
            <a:r>
              <a:rPr lang="en-US" altLang="en-US" sz="1200" b="1" dirty="0"/>
              <a:t>Environmental Assessment</a:t>
            </a:r>
            <a:endParaRPr lang="en-US" altLang="en-US" sz="1200" dirty="0"/>
          </a:p>
          <a:p>
            <a:pPr algn="ctr">
              <a:lnSpc>
                <a:spcPts val="1200"/>
              </a:lnSpc>
            </a:pPr>
            <a:r>
              <a:rPr lang="en-US" altLang="en-US" sz="1200" dirty="0">
                <a:cs typeface="Arial" panose="020B0604020202020204" pitchFamily="34" charset="0"/>
              </a:rPr>
              <a:t>(NK000000)</a:t>
            </a:r>
            <a:endParaRPr lang="en-US" altLang="en-US" sz="1200" dirty="0"/>
          </a:p>
        </p:txBody>
      </p:sp>
      <p:sp>
        <p:nvSpPr>
          <p:cNvPr id="42" name="_s1040">
            <a:extLst>
              <a:ext uri="{FF2B5EF4-FFF2-40B4-BE49-F238E27FC236}">
                <a16:creationId xmlns:a16="http://schemas.microsoft.com/office/drawing/2014/main" id="{89DE88FA-92C6-44FD-AC5A-88F662A1D8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6023" y="4111232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Epidemiology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(NKEA0000)</a:t>
            </a:r>
            <a:endParaRPr lang="en-US" altLang="en-US" sz="1050" dirty="0"/>
          </a:p>
        </p:txBody>
      </p:sp>
      <p:sp>
        <p:nvSpPr>
          <p:cNvPr id="43" name="_s1040">
            <a:extLst>
              <a:ext uri="{FF2B5EF4-FFF2-40B4-BE49-F238E27FC236}">
                <a16:creationId xmlns:a16="http://schemas.microsoft.com/office/drawing/2014/main" id="{7DCC7180-82E4-4DFD-8FFA-2E12D25B6D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6685" y="4902425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Environmental Pathways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Modeling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(NKEB0000))</a:t>
            </a:r>
            <a:endParaRPr lang="en-US" altLang="en-US" sz="1050" dirty="0"/>
          </a:p>
        </p:txBody>
      </p:sp>
      <p:sp>
        <p:nvSpPr>
          <p:cNvPr id="44" name="_s1040">
            <a:extLst>
              <a:ext uri="{FF2B5EF4-FFF2-40B4-BE49-F238E27FC236}">
                <a16:creationId xmlns:a16="http://schemas.microsoft.com/office/drawing/2014/main" id="{8CA2E029-6E4D-4A64-8912-8F02B3B79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5931" y="5693618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Exposure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Indicators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(NKEC0000)</a:t>
            </a:r>
            <a:endParaRPr lang="en-US" altLang="en-US" sz="1050" dirty="0"/>
          </a:p>
        </p:txBody>
      </p:sp>
      <p:sp>
        <p:nvSpPr>
          <p:cNvPr id="45" name="_s1040">
            <a:extLst>
              <a:ext uri="{FF2B5EF4-FFF2-40B4-BE49-F238E27FC236}">
                <a16:creationId xmlns:a16="http://schemas.microsoft.com/office/drawing/2014/main" id="{DB9953EB-9F6B-4CDF-B0C5-5D166CE196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0702" y="3341943"/>
            <a:ext cx="18288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Public Health &amp;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Environmental Systems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Division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(NKE00000)</a:t>
            </a:r>
          </a:p>
        </p:txBody>
      </p:sp>
      <p:sp>
        <p:nvSpPr>
          <p:cNvPr id="33" name="Line 54">
            <a:extLst>
              <a:ext uri="{FF2B5EF4-FFF2-40B4-BE49-F238E27FC236}">
                <a16:creationId xmlns:a16="http://schemas.microsoft.com/office/drawing/2014/main" id="{07CAC211-C340-4A1B-BCF2-6AC9196345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492868" y="3150905"/>
            <a:ext cx="0" cy="196535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200"/>
              </a:lnSpc>
            </a:pPr>
            <a:endParaRPr lang="en-US" sz="1050" dirty="0">
              <a:cs typeface="Arial" panose="020B0604020202020204" pitchFamily="34" charset="0"/>
            </a:endParaRPr>
          </a:p>
        </p:txBody>
      </p:sp>
      <p:cxnSp>
        <p:nvCxnSpPr>
          <p:cNvPr id="46" name="AutoShape 60">
            <a:extLst>
              <a:ext uri="{FF2B5EF4-FFF2-40B4-BE49-F238E27FC236}">
                <a16:creationId xmlns:a16="http://schemas.microsoft.com/office/drawing/2014/main" id="{9C590CDA-21EF-4180-BCAE-407B4114127F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479057" y="6098831"/>
            <a:ext cx="233978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" name="AutoShape 60">
            <a:extLst>
              <a:ext uri="{FF2B5EF4-FFF2-40B4-BE49-F238E27FC236}">
                <a16:creationId xmlns:a16="http://schemas.microsoft.com/office/drawing/2014/main" id="{9D1619F7-1CC7-4258-A64E-2C47322AD904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492868" y="4526345"/>
            <a:ext cx="225787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9" name="Line 11">
            <a:extLst>
              <a:ext uri="{FF2B5EF4-FFF2-40B4-BE49-F238E27FC236}">
                <a16:creationId xmlns:a16="http://schemas.microsoft.com/office/drawing/2014/main" id="{8B2A4BD2-616D-442C-AFCD-BC8B275CC80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9482205" y="4010752"/>
            <a:ext cx="0" cy="2083056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000"/>
              </a:lnSpc>
            </a:pPr>
            <a:endParaRPr lang="en-US" sz="1000" dirty="0"/>
          </a:p>
        </p:txBody>
      </p:sp>
      <p:cxnSp>
        <p:nvCxnSpPr>
          <p:cNvPr id="52" name="AutoShape 60">
            <a:extLst>
              <a:ext uri="{FF2B5EF4-FFF2-40B4-BE49-F238E27FC236}">
                <a16:creationId xmlns:a16="http://schemas.microsoft.com/office/drawing/2014/main" id="{E28F0759-4996-4ADB-9B0D-D62903BF707D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9479057" y="5307994"/>
            <a:ext cx="225787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7" name="_s1040">
            <a:extLst>
              <a:ext uri="{FF2B5EF4-FFF2-40B4-BE49-F238E27FC236}">
                <a16:creationId xmlns:a16="http://schemas.microsoft.com/office/drawing/2014/main" id="{4F811EFE-8917-4A0D-9248-155FEF1AF0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8468" y="3338647"/>
            <a:ext cx="1828799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Integrated Climate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Sciences Division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(NKF00000)</a:t>
            </a:r>
          </a:p>
        </p:txBody>
      </p:sp>
      <p:sp>
        <p:nvSpPr>
          <p:cNvPr id="58" name="_s1040">
            <a:extLst>
              <a:ext uri="{FF2B5EF4-FFF2-40B4-BE49-F238E27FC236}">
                <a16:creationId xmlns:a16="http://schemas.microsoft.com/office/drawing/2014/main" id="{4CE2D753-3F82-4796-B4A3-F231CF4DB9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09378" y="4129483"/>
            <a:ext cx="1594610" cy="6858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>
            <a:solidFill>
              <a:schemeClr val="accent6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Interdisciplinary Climate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Assessment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(NKFA0000)</a:t>
            </a:r>
          </a:p>
        </p:txBody>
      </p:sp>
      <p:sp>
        <p:nvSpPr>
          <p:cNvPr id="59" name="_s1040">
            <a:extLst>
              <a:ext uri="{FF2B5EF4-FFF2-40B4-BE49-F238E27FC236}">
                <a16:creationId xmlns:a16="http://schemas.microsoft.com/office/drawing/2014/main" id="{0E6DF43D-4B15-4180-815C-7E83C8532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3035" y="4925085"/>
            <a:ext cx="159461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Regional Climate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Assistance Branch </a:t>
            </a:r>
          </a:p>
          <a:p>
            <a:pPr algn="ctr">
              <a:lnSpc>
                <a:spcPts val="10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(NKFB0000)</a:t>
            </a:r>
          </a:p>
        </p:txBody>
      </p:sp>
      <p:sp>
        <p:nvSpPr>
          <p:cNvPr id="60" name="_s1040">
            <a:extLst>
              <a:ext uri="{FF2B5EF4-FFF2-40B4-BE49-F238E27FC236}">
                <a16:creationId xmlns:a16="http://schemas.microsoft.com/office/drawing/2014/main" id="{4CD669F4-9C95-4F9B-8F56-FFC1BF4BBF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3034" y="5720687"/>
            <a:ext cx="1594610" cy="6858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6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Integration &amp;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Evaluation Branch</a:t>
            </a:r>
          </a:p>
          <a:p>
            <a:pPr algn="ctr">
              <a:lnSpc>
                <a:spcPts val="10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(NKFC0000)</a:t>
            </a:r>
          </a:p>
        </p:txBody>
      </p:sp>
      <p:sp>
        <p:nvSpPr>
          <p:cNvPr id="4" name="Line 11">
            <a:extLst>
              <a:ext uri="{FF2B5EF4-FFF2-40B4-BE49-F238E27FC236}">
                <a16:creationId xmlns:a16="http://schemas.microsoft.com/office/drawing/2014/main" id="{8AC49A08-4A70-0443-56B6-319E024ABFC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95391" y="4177428"/>
            <a:ext cx="4280" cy="1315739"/>
          </a:xfrm>
          <a:prstGeom prst="line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>
              <a:lnSpc>
                <a:spcPts val="1000"/>
              </a:lnSpc>
            </a:pPr>
            <a:endParaRPr lang="en-US" sz="1000" dirty="0"/>
          </a:p>
        </p:txBody>
      </p:sp>
      <p:sp>
        <p:nvSpPr>
          <p:cNvPr id="5" name="_s1040">
            <a:extLst>
              <a:ext uri="{FF2B5EF4-FFF2-40B4-BE49-F238E27FC236}">
                <a16:creationId xmlns:a16="http://schemas.microsoft.com/office/drawing/2014/main" id="{868004C2-0EC8-C99F-7C14-FE7FCD05B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2485" y="3351320"/>
            <a:ext cx="18288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Health &amp; Environmental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Effects Assessment Division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(NKB00000)</a:t>
            </a:r>
            <a:endParaRPr lang="en-US" altLang="en-US" sz="1050" dirty="0"/>
          </a:p>
        </p:txBody>
      </p:sp>
      <p:cxnSp>
        <p:nvCxnSpPr>
          <p:cNvPr id="13" name="AutoShape 60">
            <a:extLst>
              <a:ext uri="{FF2B5EF4-FFF2-40B4-BE49-F238E27FC236}">
                <a16:creationId xmlns:a16="http://schemas.microsoft.com/office/drawing/2014/main" id="{3D6AEAE9-034C-593D-0DA8-8D4F8F881D4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056759" y="4728735"/>
            <a:ext cx="457200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AutoShape 60">
            <a:extLst>
              <a:ext uri="{FF2B5EF4-FFF2-40B4-BE49-F238E27FC236}">
                <a16:creationId xmlns:a16="http://schemas.microsoft.com/office/drawing/2014/main" id="{CB44A5E0-DDD5-86C8-1B26-A1CC9ABEB707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4069460" y="5484623"/>
            <a:ext cx="457200" cy="0"/>
          </a:xfrm>
          <a:prstGeom prst="straightConnector1">
            <a:avLst/>
          </a:prstGeom>
          <a:noFill/>
          <a:ln w="28575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_s1040">
            <a:extLst>
              <a:ext uri="{FF2B5EF4-FFF2-40B4-BE49-F238E27FC236}">
                <a16:creationId xmlns:a16="http://schemas.microsoft.com/office/drawing/2014/main" id="{4E7198E9-3196-9DF5-A208-537660B7E7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5280" y="5165307"/>
            <a:ext cx="160020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Integrated Health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Assessment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(NKBD0000)</a:t>
            </a:r>
            <a:endParaRPr lang="en-US" altLang="en-US" sz="1050" dirty="0"/>
          </a:p>
        </p:txBody>
      </p:sp>
      <p:sp>
        <p:nvSpPr>
          <p:cNvPr id="8" name="_s1040">
            <a:extLst>
              <a:ext uri="{FF2B5EF4-FFF2-40B4-BE49-F238E27FC236}">
                <a16:creationId xmlns:a16="http://schemas.microsoft.com/office/drawing/2014/main" id="{93BDC0DE-B86C-833D-D17A-53863FB8A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5928" y="5165307"/>
            <a:ext cx="1647282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Assessment Coordination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cs typeface="Arial" panose="020B0604020202020204" pitchFamily="34" charset="0"/>
              </a:rPr>
              <a:t>&amp; Systems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cs typeface="Arial" panose="020B0604020202020204" pitchFamily="34" charset="0"/>
              </a:rPr>
              <a:t>(NKBE0000)</a:t>
            </a:r>
            <a:endParaRPr lang="en-US" altLang="en-US" sz="1050" dirty="0"/>
          </a:p>
        </p:txBody>
      </p:sp>
      <p:sp>
        <p:nvSpPr>
          <p:cNvPr id="10" name="_s1040">
            <a:extLst>
              <a:ext uri="{FF2B5EF4-FFF2-40B4-BE49-F238E27FC236}">
                <a16:creationId xmlns:a16="http://schemas.microsoft.com/office/drawing/2014/main" id="{8DF077B5-F301-A7FB-5733-8C9AB32F0F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5928" y="4364647"/>
            <a:ext cx="1643950" cy="685800"/>
          </a:xfrm>
          <a:prstGeom prst="round2SameRect">
            <a:avLst/>
          </a:prstGeom>
          <a:gradFill flip="none" rotWithShape="1">
            <a:gsLst>
              <a:gs pos="5000">
                <a:schemeClr val="bg1"/>
              </a:gs>
              <a:gs pos="100000">
                <a:schemeClr val="bg1"/>
              </a:gs>
            </a:gsLst>
            <a:lin ang="2700000" scaled="1"/>
            <a:tileRect/>
          </a:gradFill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127000" dist="101600" dir="2700000" algn="tl" rotWithShape="0">
              <a:prstClr val="black">
                <a:alpha val="40000"/>
              </a:prstClr>
            </a:outerShdw>
          </a:effectLst>
        </p:spPr>
        <p:txBody>
          <a:bodyPr wrap="none" lIns="57293" tIns="28649" rIns="57293" bIns="28649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solidFill>
                  <a:schemeClr val="tx1"/>
                </a:solidFill>
                <a:cs typeface="Arial" panose="020B0604020202020204" pitchFamily="34" charset="0"/>
              </a:rPr>
              <a:t>Hazardous Pollutant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solidFill>
                  <a:schemeClr val="tx1"/>
                </a:solidFill>
                <a:cs typeface="Arial" panose="020B0604020202020204" pitchFamily="34" charset="0"/>
              </a:rPr>
              <a:t>Assessment Branch</a:t>
            </a:r>
          </a:p>
          <a:p>
            <a:pPr algn="ctr">
              <a:lnSpc>
                <a:spcPts val="1200"/>
              </a:lnSpc>
            </a:pPr>
            <a:r>
              <a:rPr lang="en-US" altLang="en-US" sz="1050" dirty="0">
                <a:solidFill>
                  <a:schemeClr val="tx1"/>
                </a:solidFill>
                <a:cs typeface="Arial" panose="020B0604020202020204" pitchFamily="34" charset="0"/>
              </a:rPr>
              <a:t>(NKBA0000)</a:t>
            </a:r>
            <a:endParaRPr lang="en-US" altLang="en-US" sz="1050" dirty="0">
              <a:solidFill>
                <a:schemeClr val="tx1"/>
              </a:solidFill>
            </a:endParaRPr>
          </a:p>
        </p:txBody>
      </p:sp>
      <p:sp>
        <p:nvSpPr>
          <p:cNvPr id="11" name="Rectangle: Diagonal Corners Snipped 10">
            <a:extLst>
              <a:ext uri="{FF2B5EF4-FFF2-40B4-BE49-F238E27FC236}">
                <a16:creationId xmlns:a16="http://schemas.microsoft.com/office/drawing/2014/main" id="{4AA4ED12-72B3-1CD3-0479-A8168E5BF4EC}"/>
              </a:ext>
            </a:extLst>
          </p:cNvPr>
          <p:cNvSpPr/>
          <p:nvPr/>
        </p:nvSpPr>
        <p:spPr>
          <a:xfrm>
            <a:off x="4458382" y="4364647"/>
            <a:ext cx="1607349" cy="685790"/>
          </a:xfrm>
          <a:prstGeom prst="snip2DiagRect">
            <a:avLst/>
          </a:prstGeom>
          <a:solidFill>
            <a:schemeClr val="bg1"/>
          </a:solidFill>
          <a:effectLst>
            <a:outerShdw blurRad="127000" dist="381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000"/>
              </a:lnSpc>
            </a:pPr>
            <a:r>
              <a:rPr lang="en-US" altLang="en-US" sz="1050" b="1" dirty="0">
                <a:solidFill>
                  <a:schemeClr val="tx1"/>
                </a:solidFill>
                <a:cs typeface="Arial" panose="020B0604020202020204" pitchFamily="34" charset="0"/>
              </a:rPr>
              <a:t>Integrated Environmental </a:t>
            </a:r>
          </a:p>
          <a:p>
            <a:pPr algn="ctr">
              <a:lnSpc>
                <a:spcPts val="1000"/>
              </a:lnSpc>
            </a:pPr>
            <a:r>
              <a:rPr lang="en-US" altLang="en-US" sz="1050" b="1" dirty="0">
                <a:solidFill>
                  <a:schemeClr val="tx1"/>
                </a:solidFill>
                <a:cs typeface="Arial" panose="020B0604020202020204" pitchFamily="34" charset="0"/>
              </a:rPr>
              <a:t>Assessment Branch</a:t>
            </a:r>
          </a:p>
          <a:p>
            <a:pPr algn="ctr">
              <a:lnSpc>
                <a:spcPts val="1000"/>
              </a:lnSpc>
            </a:pPr>
            <a:r>
              <a:rPr lang="en-US" altLang="en-US" sz="1050" dirty="0">
                <a:solidFill>
                  <a:schemeClr val="tx1"/>
                </a:solidFill>
                <a:cs typeface="Arial" panose="020B0604020202020204" pitchFamily="34" charset="0"/>
              </a:rPr>
              <a:t>(NKBB0000)</a:t>
            </a:r>
            <a:endParaRPr lang="en-US" altLang="en-US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84274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{DEABF0A3-4541-6346-9A2B-601A9FE0634F}tf10001060</Template>
  <TotalTime>1008</TotalTime>
  <Words>336</Words>
  <Application>Microsoft Office PowerPoint</Application>
  <PresentationFormat>Widescreen</PresentationFormat>
  <Paragraphs>125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Trebuchet MS</vt:lpstr>
      <vt:lpstr>Wingdings 3</vt:lpstr>
      <vt:lpstr>Facet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Center for Environmental Solutions and Emergency Response (CESER) Communications  Reorganization</dc:title>
  <dc:creator>Musson, Steve</dc:creator>
  <cp:lastModifiedBy>Baker, Kirk</cp:lastModifiedBy>
  <cp:revision>35</cp:revision>
  <dcterms:created xsi:type="dcterms:W3CDTF">2021-07-09T18:44:05Z</dcterms:created>
  <dcterms:modified xsi:type="dcterms:W3CDTF">2023-04-25T23:03:55Z</dcterms:modified>
</cp:coreProperties>
</file>